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58" r:id="rId6"/>
    <p:sldId id="259"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71" autoAdjust="0"/>
  </p:normalViewPr>
  <p:slideViewPr>
    <p:cSldViewPr>
      <p:cViewPr varScale="1">
        <p:scale>
          <a:sx n="41" d="100"/>
          <a:sy n="41" d="100"/>
        </p:scale>
        <p:origin x="-666" y="-114"/>
      </p:cViewPr>
      <p:guideLst>
        <p:guide orient="horz" pos="2160"/>
        <p:guide pos="2880"/>
      </p:guideLst>
    </p:cSldViewPr>
  </p:slideViewPr>
  <p:outlineViewPr>
    <p:cViewPr>
      <p:scale>
        <a:sx n="33" d="100"/>
        <a:sy n="33" d="100"/>
      </p:scale>
      <p:origin x="0" y="67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7413FA48-F85A-4636-A379-AEDD32A517BC}" type="datetimeFigureOut">
              <a:rPr lang="en-IN" smtClean="0"/>
              <a:t>27-03-2017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921F23A-F842-4B26-A814-FB2DD0A43158}" type="slidenum">
              <a:rPr lang="en-IN" smtClean="0"/>
              <a:t>‹#›</a:t>
            </a:fld>
            <a:endParaRPr lang="en-IN"/>
          </a:p>
        </p:txBody>
      </p:sp>
    </p:spTree>
    <p:extLst>
      <p:ext uri="{BB962C8B-B14F-4D97-AF65-F5344CB8AC3E}">
        <p14:creationId xmlns:p14="http://schemas.microsoft.com/office/powerpoint/2010/main" val="3729814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413FA48-F85A-4636-A379-AEDD32A517BC}" type="datetimeFigureOut">
              <a:rPr lang="en-IN" smtClean="0"/>
              <a:t>27-03-2017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921F23A-F842-4B26-A814-FB2DD0A43158}" type="slidenum">
              <a:rPr lang="en-IN" smtClean="0"/>
              <a:t>‹#›</a:t>
            </a:fld>
            <a:endParaRPr lang="en-IN"/>
          </a:p>
        </p:txBody>
      </p:sp>
    </p:spTree>
    <p:extLst>
      <p:ext uri="{BB962C8B-B14F-4D97-AF65-F5344CB8AC3E}">
        <p14:creationId xmlns:p14="http://schemas.microsoft.com/office/powerpoint/2010/main" val="1319413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413FA48-F85A-4636-A379-AEDD32A517BC}" type="datetimeFigureOut">
              <a:rPr lang="en-IN" smtClean="0"/>
              <a:t>27-03-2017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921F23A-F842-4B26-A814-FB2DD0A43158}" type="slidenum">
              <a:rPr lang="en-IN" smtClean="0"/>
              <a:t>‹#›</a:t>
            </a:fld>
            <a:endParaRPr lang="en-IN"/>
          </a:p>
        </p:txBody>
      </p:sp>
    </p:spTree>
    <p:extLst>
      <p:ext uri="{BB962C8B-B14F-4D97-AF65-F5344CB8AC3E}">
        <p14:creationId xmlns:p14="http://schemas.microsoft.com/office/powerpoint/2010/main" val="1873123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413FA48-F85A-4636-A379-AEDD32A517BC}" type="datetimeFigureOut">
              <a:rPr lang="en-IN" smtClean="0"/>
              <a:t>27-03-2017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921F23A-F842-4B26-A814-FB2DD0A43158}" type="slidenum">
              <a:rPr lang="en-IN" smtClean="0"/>
              <a:t>‹#›</a:t>
            </a:fld>
            <a:endParaRPr lang="en-IN"/>
          </a:p>
        </p:txBody>
      </p:sp>
    </p:spTree>
    <p:extLst>
      <p:ext uri="{BB962C8B-B14F-4D97-AF65-F5344CB8AC3E}">
        <p14:creationId xmlns:p14="http://schemas.microsoft.com/office/powerpoint/2010/main" val="13536604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13FA48-F85A-4636-A379-AEDD32A517BC}" type="datetimeFigureOut">
              <a:rPr lang="en-IN" smtClean="0"/>
              <a:t>27-03-2017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921F23A-F842-4B26-A814-FB2DD0A43158}" type="slidenum">
              <a:rPr lang="en-IN" smtClean="0"/>
              <a:t>‹#›</a:t>
            </a:fld>
            <a:endParaRPr lang="en-IN"/>
          </a:p>
        </p:txBody>
      </p:sp>
    </p:spTree>
    <p:extLst>
      <p:ext uri="{BB962C8B-B14F-4D97-AF65-F5344CB8AC3E}">
        <p14:creationId xmlns:p14="http://schemas.microsoft.com/office/powerpoint/2010/main" val="242586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7413FA48-F85A-4636-A379-AEDD32A517BC}" type="datetimeFigureOut">
              <a:rPr lang="en-IN" smtClean="0"/>
              <a:t>27-03-2017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921F23A-F842-4B26-A814-FB2DD0A43158}" type="slidenum">
              <a:rPr lang="en-IN" smtClean="0"/>
              <a:t>‹#›</a:t>
            </a:fld>
            <a:endParaRPr lang="en-IN"/>
          </a:p>
        </p:txBody>
      </p:sp>
    </p:spTree>
    <p:extLst>
      <p:ext uri="{BB962C8B-B14F-4D97-AF65-F5344CB8AC3E}">
        <p14:creationId xmlns:p14="http://schemas.microsoft.com/office/powerpoint/2010/main" val="479463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7413FA48-F85A-4636-A379-AEDD32A517BC}" type="datetimeFigureOut">
              <a:rPr lang="en-IN" smtClean="0"/>
              <a:t>27-03-2017</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9921F23A-F842-4B26-A814-FB2DD0A43158}" type="slidenum">
              <a:rPr lang="en-IN" smtClean="0"/>
              <a:t>‹#›</a:t>
            </a:fld>
            <a:endParaRPr lang="en-IN"/>
          </a:p>
        </p:txBody>
      </p:sp>
    </p:spTree>
    <p:extLst>
      <p:ext uri="{BB962C8B-B14F-4D97-AF65-F5344CB8AC3E}">
        <p14:creationId xmlns:p14="http://schemas.microsoft.com/office/powerpoint/2010/main" val="536195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7413FA48-F85A-4636-A379-AEDD32A517BC}" type="datetimeFigureOut">
              <a:rPr lang="en-IN" smtClean="0"/>
              <a:t>27-03-2017</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9921F23A-F842-4B26-A814-FB2DD0A43158}" type="slidenum">
              <a:rPr lang="en-IN" smtClean="0"/>
              <a:t>‹#›</a:t>
            </a:fld>
            <a:endParaRPr lang="en-IN"/>
          </a:p>
        </p:txBody>
      </p:sp>
    </p:spTree>
    <p:extLst>
      <p:ext uri="{BB962C8B-B14F-4D97-AF65-F5344CB8AC3E}">
        <p14:creationId xmlns:p14="http://schemas.microsoft.com/office/powerpoint/2010/main" val="1857914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13FA48-F85A-4636-A379-AEDD32A517BC}" type="datetimeFigureOut">
              <a:rPr lang="en-IN" smtClean="0"/>
              <a:t>27-03-2017</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9921F23A-F842-4B26-A814-FB2DD0A43158}" type="slidenum">
              <a:rPr lang="en-IN" smtClean="0"/>
              <a:t>‹#›</a:t>
            </a:fld>
            <a:endParaRPr lang="en-IN"/>
          </a:p>
        </p:txBody>
      </p:sp>
    </p:spTree>
    <p:extLst>
      <p:ext uri="{BB962C8B-B14F-4D97-AF65-F5344CB8AC3E}">
        <p14:creationId xmlns:p14="http://schemas.microsoft.com/office/powerpoint/2010/main" val="1413490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13FA48-F85A-4636-A379-AEDD32A517BC}" type="datetimeFigureOut">
              <a:rPr lang="en-IN" smtClean="0"/>
              <a:t>27-03-2017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921F23A-F842-4B26-A814-FB2DD0A43158}" type="slidenum">
              <a:rPr lang="en-IN" smtClean="0"/>
              <a:t>‹#›</a:t>
            </a:fld>
            <a:endParaRPr lang="en-IN"/>
          </a:p>
        </p:txBody>
      </p:sp>
    </p:spTree>
    <p:extLst>
      <p:ext uri="{BB962C8B-B14F-4D97-AF65-F5344CB8AC3E}">
        <p14:creationId xmlns:p14="http://schemas.microsoft.com/office/powerpoint/2010/main" val="1210475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13FA48-F85A-4636-A379-AEDD32A517BC}" type="datetimeFigureOut">
              <a:rPr lang="en-IN" smtClean="0"/>
              <a:t>27-03-2017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921F23A-F842-4B26-A814-FB2DD0A43158}" type="slidenum">
              <a:rPr lang="en-IN" smtClean="0"/>
              <a:t>‹#›</a:t>
            </a:fld>
            <a:endParaRPr lang="en-IN"/>
          </a:p>
        </p:txBody>
      </p:sp>
    </p:spTree>
    <p:extLst>
      <p:ext uri="{BB962C8B-B14F-4D97-AF65-F5344CB8AC3E}">
        <p14:creationId xmlns:p14="http://schemas.microsoft.com/office/powerpoint/2010/main" val="3977522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13FA48-F85A-4636-A379-AEDD32A517BC}" type="datetimeFigureOut">
              <a:rPr lang="en-IN" smtClean="0"/>
              <a:t>27-03-2017</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21F23A-F842-4B26-A814-FB2DD0A43158}" type="slidenum">
              <a:rPr lang="en-IN" smtClean="0"/>
              <a:t>‹#›</a:t>
            </a:fld>
            <a:endParaRPr lang="en-IN"/>
          </a:p>
        </p:txBody>
      </p:sp>
    </p:spTree>
    <p:extLst>
      <p:ext uri="{BB962C8B-B14F-4D97-AF65-F5344CB8AC3E}">
        <p14:creationId xmlns:p14="http://schemas.microsoft.com/office/powerpoint/2010/main" val="2447386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Joint Session SA2/SA3</a:t>
            </a:r>
            <a:endParaRPr lang="en-IN" dirty="0"/>
          </a:p>
        </p:txBody>
      </p:sp>
      <p:sp>
        <p:nvSpPr>
          <p:cNvPr id="3" name="Subtitle 2"/>
          <p:cNvSpPr>
            <a:spLocks noGrp="1"/>
          </p:cNvSpPr>
          <p:nvPr>
            <p:ph type="subTitle" idx="1"/>
          </p:nvPr>
        </p:nvSpPr>
        <p:spPr/>
        <p:txBody>
          <a:bodyPr/>
          <a:lstStyle/>
          <a:p>
            <a:endParaRPr lang="en-IN" dirty="0"/>
          </a:p>
        </p:txBody>
      </p:sp>
    </p:spTree>
    <p:extLst>
      <p:ext uri="{BB962C8B-B14F-4D97-AF65-F5344CB8AC3E}">
        <p14:creationId xmlns:p14="http://schemas.microsoft.com/office/powerpoint/2010/main" val="1386060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1 from SA3</a:t>
            </a:r>
            <a:endParaRPr lang="en-IN" dirty="0"/>
          </a:p>
        </p:txBody>
      </p:sp>
      <p:sp>
        <p:nvSpPr>
          <p:cNvPr id="3" name="Content Placeholder 2"/>
          <p:cNvSpPr>
            <a:spLocks noGrp="1"/>
          </p:cNvSpPr>
          <p:nvPr>
            <p:ph idx="1"/>
          </p:nvPr>
        </p:nvSpPr>
        <p:spPr/>
        <p:txBody>
          <a:bodyPr>
            <a:normAutofit/>
          </a:bodyPr>
          <a:lstStyle/>
          <a:p>
            <a:r>
              <a:rPr lang="en-US" dirty="0"/>
              <a:t>W</a:t>
            </a:r>
            <a:r>
              <a:rPr lang="en-US" dirty="0" smtClean="0"/>
              <a:t>hich </a:t>
            </a:r>
            <a:r>
              <a:rPr lang="en-US" dirty="0"/>
              <a:t>states will be used for 5G, both for </a:t>
            </a:r>
            <a:r>
              <a:rPr lang="en-US" dirty="0" smtClean="0"/>
              <a:t>connection management </a:t>
            </a:r>
            <a:r>
              <a:rPr lang="en-US" dirty="0"/>
              <a:t>as well as for mobility </a:t>
            </a:r>
            <a:r>
              <a:rPr lang="en-US" dirty="0" smtClean="0"/>
              <a:t>management. How are the states defined in 23.501 5.3 related to LTE states?</a:t>
            </a:r>
          </a:p>
          <a:p>
            <a:endParaRPr lang="en-US" dirty="0" smtClean="0"/>
          </a:p>
          <a:p>
            <a:endParaRPr lang="en-IN" dirty="0"/>
          </a:p>
        </p:txBody>
      </p:sp>
    </p:spTree>
    <p:extLst>
      <p:ext uri="{BB962C8B-B14F-4D97-AF65-F5344CB8AC3E}">
        <p14:creationId xmlns:p14="http://schemas.microsoft.com/office/powerpoint/2010/main" val="46880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2 from SA3</a:t>
            </a:r>
            <a:endParaRPr lang="en-IN" dirty="0"/>
          </a:p>
        </p:txBody>
      </p:sp>
      <p:sp>
        <p:nvSpPr>
          <p:cNvPr id="3" name="Content Placeholder 2"/>
          <p:cNvSpPr>
            <a:spLocks noGrp="1"/>
          </p:cNvSpPr>
          <p:nvPr>
            <p:ph idx="1"/>
          </p:nvPr>
        </p:nvSpPr>
        <p:spPr/>
        <p:txBody>
          <a:bodyPr>
            <a:normAutofit/>
          </a:bodyPr>
          <a:lstStyle/>
          <a:p>
            <a:r>
              <a:rPr lang="en-US" dirty="0" smtClean="0"/>
              <a:t>The </a:t>
            </a:r>
            <a:r>
              <a:rPr lang="en-US" dirty="0"/>
              <a:t>LS from SA3#86 in S3-170408 (on the architectural </a:t>
            </a:r>
            <a:r>
              <a:rPr lang="en-US" dirty="0" smtClean="0"/>
              <a:t>implications of </a:t>
            </a:r>
            <a:r>
              <a:rPr lang="en-US" dirty="0"/>
              <a:t>UP security termination) has not yet been answered by SA2. It </a:t>
            </a:r>
            <a:r>
              <a:rPr lang="en-US" dirty="0" smtClean="0"/>
              <a:t>would  </a:t>
            </a:r>
            <a:r>
              <a:rPr lang="en-US" dirty="0"/>
              <a:t>be good to hear SA2's </a:t>
            </a:r>
            <a:r>
              <a:rPr lang="en-US" dirty="0" smtClean="0"/>
              <a:t>view on the architectural complexities of the 4 proposals in </a:t>
            </a:r>
            <a:r>
              <a:rPr lang="en-US" dirty="0" smtClean="0"/>
              <a:t>S3-170408</a:t>
            </a:r>
            <a:r>
              <a:rPr lang="en-US" dirty="0" smtClean="0"/>
              <a:t>.</a:t>
            </a:r>
          </a:p>
          <a:p>
            <a:pPr marL="0" indent="0">
              <a:buNone/>
            </a:pPr>
            <a:endParaRPr lang="en-IN" dirty="0"/>
          </a:p>
          <a:p>
            <a:pPr marL="0" indent="0">
              <a:buNone/>
            </a:pPr>
            <a:endParaRPr lang="en-IN" dirty="0"/>
          </a:p>
        </p:txBody>
      </p:sp>
      <p:graphicFrame>
        <p:nvGraphicFramePr>
          <p:cNvPr id="4" name="Object 3"/>
          <p:cNvGraphicFramePr>
            <a:graphicFrameLocks noChangeAspect="1"/>
          </p:cNvGraphicFramePr>
          <p:nvPr>
            <p:extLst>
              <p:ext uri="{D42A27DB-BD31-4B8C-83A1-F6EECF244321}">
                <p14:modId xmlns:p14="http://schemas.microsoft.com/office/powerpoint/2010/main" val="2402464242"/>
              </p:ext>
            </p:extLst>
          </p:nvPr>
        </p:nvGraphicFramePr>
        <p:xfrm>
          <a:off x="6156176" y="4941168"/>
          <a:ext cx="2055317" cy="1233190"/>
        </p:xfrm>
        <a:graphic>
          <a:graphicData uri="http://schemas.openxmlformats.org/presentationml/2006/ole">
            <mc:AlternateContent xmlns:mc="http://schemas.openxmlformats.org/markup-compatibility/2006">
              <mc:Choice xmlns:v="urn:schemas-microsoft-com:vml" Requires="v">
                <p:oleObj spid="_x0000_s1027" name="Packager Shell Object" showAsIcon="1" r:id="rId3" imgW="1143360" imgH="685800" progId="Package">
                  <p:embed/>
                </p:oleObj>
              </mc:Choice>
              <mc:Fallback>
                <p:oleObj name="Packager Shell Object" showAsIcon="1" r:id="rId3" imgW="1143360" imgH="685800" progId="Package">
                  <p:embed/>
                  <p:pic>
                    <p:nvPicPr>
                      <p:cNvPr id="0" name=""/>
                      <p:cNvPicPr/>
                      <p:nvPr/>
                    </p:nvPicPr>
                    <p:blipFill>
                      <a:blip r:embed="rId4"/>
                      <a:stretch>
                        <a:fillRect/>
                      </a:stretch>
                    </p:blipFill>
                    <p:spPr>
                      <a:xfrm>
                        <a:off x="6156176" y="4941168"/>
                        <a:ext cx="2055317" cy="1233190"/>
                      </a:xfrm>
                      <a:prstGeom prst="rect">
                        <a:avLst/>
                      </a:prstGeom>
                    </p:spPr>
                  </p:pic>
                </p:oleObj>
              </mc:Fallback>
            </mc:AlternateContent>
          </a:graphicData>
        </a:graphic>
      </p:graphicFrame>
    </p:spTree>
    <p:extLst>
      <p:ext uri="{BB962C8B-B14F-4D97-AF65-F5344CB8AC3E}">
        <p14:creationId xmlns:p14="http://schemas.microsoft.com/office/powerpoint/2010/main" val="3317495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3 from SA3</a:t>
            </a:r>
            <a:endParaRPr lang="en-IN" dirty="0"/>
          </a:p>
        </p:txBody>
      </p:sp>
      <p:sp>
        <p:nvSpPr>
          <p:cNvPr id="3" name="Content Placeholder 2"/>
          <p:cNvSpPr>
            <a:spLocks noGrp="1"/>
          </p:cNvSpPr>
          <p:nvPr>
            <p:ph idx="1"/>
          </p:nvPr>
        </p:nvSpPr>
        <p:spPr/>
        <p:txBody>
          <a:bodyPr>
            <a:normAutofit/>
          </a:bodyPr>
          <a:lstStyle/>
          <a:p>
            <a:r>
              <a:rPr lang="en-US" dirty="0" smtClean="0"/>
              <a:t>NAS </a:t>
            </a:r>
            <a:r>
              <a:rPr lang="en-US" dirty="0"/>
              <a:t>security termination point (for MM and SM messages): What </a:t>
            </a:r>
            <a:r>
              <a:rPr lang="en-US" dirty="0" smtClean="0"/>
              <a:t>are the </a:t>
            </a:r>
            <a:r>
              <a:rPr lang="en-US" dirty="0"/>
              <a:t>complexities involved in </a:t>
            </a:r>
            <a:r>
              <a:rPr lang="en-US" dirty="0" smtClean="0"/>
              <a:t>terminating security for MM in AMF and for SM in SMF?</a:t>
            </a:r>
            <a:endParaRPr lang="en-IN" dirty="0"/>
          </a:p>
          <a:p>
            <a:endParaRPr lang="en-IN" dirty="0"/>
          </a:p>
        </p:txBody>
      </p:sp>
    </p:spTree>
    <p:extLst>
      <p:ext uri="{BB962C8B-B14F-4D97-AF65-F5344CB8AC3E}">
        <p14:creationId xmlns:p14="http://schemas.microsoft.com/office/powerpoint/2010/main" val="3317495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4 from SA3</a:t>
            </a:r>
            <a:endParaRPr lang="en-IN" dirty="0"/>
          </a:p>
        </p:txBody>
      </p:sp>
      <p:sp>
        <p:nvSpPr>
          <p:cNvPr id="3" name="Content Placeholder 2"/>
          <p:cNvSpPr>
            <a:spLocks noGrp="1"/>
          </p:cNvSpPr>
          <p:nvPr>
            <p:ph idx="1"/>
          </p:nvPr>
        </p:nvSpPr>
        <p:spPr/>
        <p:txBody>
          <a:bodyPr>
            <a:normAutofit fontScale="92500" lnSpcReduction="20000"/>
          </a:bodyPr>
          <a:lstStyle/>
          <a:p>
            <a:r>
              <a:rPr lang="en-US" dirty="0" smtClean="0"/>
              <a:t>There is a discussion in SA3 about separating AMF and SEAF and having one SEAF cater to potentially many AMFs. In this context, it would be helpful to know whether SA2 sees the AMF as part of the core network, assumed to be physically protected, or whether the AMF could reside in a physically accessible, i.e. insecure, location (wall of a shopping mall has been mentioned)? A further question to SA2 would be about the involved complexities in separating AMF and SEAF. The replies could differentiate between 5G phases 1 and 2.</a:t>
            </a:r>
            <a:endParaRPr lang="en-IN" dirty="0" smtClean="0"/>
          </a:p>
        </p:txBody>
      </p:sp>
    </p:spTree>
    <p:extLst>
      <p:ext uri="{BB962C8B-B14F-4D97-AF65-F5344CB8AC3E}">
        <p14:creationId xmlns:p14="http://schemas.microsoft.com/office/powerpoint/2010/main" val="163509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5 from SA3 </a:t>
            </a:r>
            <a:endParaRPr lang="en-IN" dirty="0"/>
          </a:p>
        </p:txBody>
      </p:sp>
      <p:sp>
        <p:nvSpPr>
          <p:cNvPr id="3" name="Content Placeholder 2"/>
          <p:cNvSpPr>
            <a:spLocks noGrp="1"/>
          </p:cNvSpPr>
          <p:nvPr>
            <p:ph idx="1"/>
          </p:nvPr>
        </p:nvSpPr>
        <p:spPr/>
        <p:txBody>
          <a:bodyPr>
            <a:normAutofit/>
          </a:bodyPr>
          <a:lstStyle/>
          <a:p>
            <a:r>
              <a:rPr lang="en-US" dirty="0" smtClean="0"/>
              <a:t>The reply LS from SA2 in S3-170020 = S2-167250 (from the SA2 Nov meeting) to SA3's LS from SA3#85 in Nov did not completely answer the questions by SA3, see questions 2, 3, 4 on slices, as discussions were still ongoing in SA2. Has discussions in SA2 progressed sufficiently in the meantime to answer these questions?</a:t>
            </a:r>
            <a:endParaRPr lang="en-IN" dirty="0" smtClean="0"/>
          </a:p>
          <a:p>
            <a:pPr marL="0" indent="0">
              <a:buNone/>
            </a:pPr>
            <a:endParaRPr lang="en-IN" dirty="0" smtClean="0"/>
          </a:p>
          <a:p>
            <a:endParaRPr lang="en-IN" dirty="0"/>
          </a:p>
        </p:txBody>
      </p:sp>
      <p:graphicFrame>
        <p:nvGraphicFramePr>
          <p:cNvPr id="4" name="Object 3"/>
          <p:cNvGraphicFramePr>
            <a:graphicFrameLocks noChangeAspect="1"/>
          </p:cNvGraphicFramePr>
          <p:nvPr>
            <p:extLst>
              <p:ext uri="{D42A27DB-BD31-4B8C-83A1-F6EECF244321}">
                <p14:modId xmlns:p14="http://schemas.microsoft.com/office/powerpoint/2010/main" val="1982270942"/>
              </p:ext>
            </p:extLst>
          </p:nvPr>
        </p:nvGraphicFramePr>
        <p:xfrm>
          <a:off x="4459885" y="5157192"/>
          <a:ext cx="2400265" cy="1440159"/>
        </p:xfrm>
        <a:graphic>
          <a:graphicData uri="http://schemas.openxmlformats.org/presentationml/2006/ole">
            <mc:AlternateContent xmlns:mc="http://schemas.openxmlformats.org/markup-compatibility/2006">
              <mc:Choice xmlns:v="urn:schemas-microsoft-com:vml" Requires="v">
                <p:oleObj spid="_x0000_s2051" name="Packager Shell Object" showAsIcon="1" r:id="rId3" imgW="1143360" imgH="685800" progId="Package">
                  <p:embed/>
                </p:oleObj>
              </mc:Choice>
              <mc:Fallback>
                <p:oleObj name="Packager Shell Object" showAsIcon="1" r:id="rId3" imgW="1143360" imgH="685800" progId="Package">
                  <p:embed/>
                  <p:pic>
                    <p:nvPicPr>
                      <p:cNvPr id="0" name=""/>
                      <p:cNvPicPr/>
                      <p:nvPr/>
                    </p:nvPicPr>
                    <p:blipFill>
                      <a:blip r:embed="rId4"/>
                      <a:stretch>
                        <a:fillRect/>
                      </a:stretch>
                    </p:blipFill>
                    <p:spPr>
                      <a:xfrm>
                        <a:off x="4459885" y="5157192"/>
                        <a:ext cx="2400265" cy="1440159"/>
                      </a:xfrm>
                      <a:prstGeom prst="rect">
                        <a:avLst/>
                      </a:prstGeom>
                    </p:spPr>
                  </p:pic>
                </p:oleObj>
              </mc:Fallback>
            </mc:AlternateContent>
          </a:graphicData>
        </a:graphic>
      </p:graphicFrame>
    </p:spTree>
    <p:extLst>
      <p:ext uri="{BB962C8B-B14F-4D97-AF65-F5344CB8AC3E}">
        <p14:creationId xmlns:p14="http://schemas.microsoft.com/office/powerpoint/2010/main" val="2612347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Question 6 from SA3 </a:t>
            </a:r>
            <a:endParaRPr lang="en-IN" dirty="0"/>
          </a:p>
        </p:txBody>
      </p:sp>
      <p:sp>
        <p:nvSpPr>
          <p:cNvPr id="3" name="Content Placeholder 2"/>
          <p:cNvSpPr>
            <a:spLocks noGrp="1"/>
          </p:cNvSpPr>
          <p:nvPr>
            <p:ph idx="1"/>
          </p:nvPr>
        </p:nvSpPr>
        <p:spPr/>
        <p:txBody>
          <a:bodyPr>
            <a:normAutofit/>
          </a:bodyPr>
          <a:lstStyle/>
          <a:p>
            <a:r>
              <a:rPr lang="en-US" dirty="0" smtClean="0"/>
              <a:t>Are there still architectural reasons to have IMSI paging in 5G? This is related to IMSI privacy. </a:t>
            </a:r>
            <a:endParaRPr lang="en-IN" dirty="0" smtClean="0"/>
          </a:p>
          <a:p>
            <a:endParaRPr lang="en-IN" dirty="0" smtClean="0"/>
          </a:p>
          <a:p>
            <a:endParaRPr lang="en-IN" dirty="0"/>
          </a:p>
        </p:txBody>
      </p:sp>
    </p:spTree>
    <p:extLst>
      <p:ext uri="{BB962C8B-B14F-4D97-AF65-F5344CB8AC3E}">
        <p14:creationId xmlns:p14="http://schemas.microsoft.com/office/powerpoint/2010/main" val="10502632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389</TotalTime>
  <Words>317</Words>
  <Application>Microsoft Office PowerPoint</Application>
  <PresentationFormat>On-screen Show (4:3)</PresentationFormat>
  <Paragraphs>13</Paragraphs>
  <Slides>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9" baseType="lpstr">
      <vt:lpstr>Office Theme</vt:lpstr>
      <vt:lpstr>Package</vt:lpstr>
      <vt:lpstr>Joint Session SA2/SA3</vt:lpstr>
      <vt:lpstr>Question 1 from SA3</vt:lpstr>
      <vt:lpstr>Question 2 from SA3</vt:lpstr>
      <vt:lpstr>Question 3 from SA3</vt:lpstr>
      <vt:lpstr>Question 4 from SA3</vt:lpstr>
      <vt:lpstr>Question 5 from SA3 </vt:lpstr>
      <vt:lpstr>Question 6 from SA3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Joint Session SA2/SA3</dc:title>
  <dc:creator>SIVABALAN</dc:creator>
  <cp:lastModifiedBy>SIVABALAN</cp:lastModifiedBy>
  <cp:revision>10</cp:revision>
  <dcterms:created xsi:type="dcterms:W3CDTF">2017-03-27T00:32:33Z</dcterms:created>
  <dcterms:modified xsi:type="dcterms:W3CDTF">2017-03-27T07:02:13Z</dcterms:modified>
</cp:coreProperties>
</file>